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C8BA1B3-E525-413B-AFE0-4D48E33F0D9E}">
  <a:tblStyle styleId="{CC8BA1B3-E525-413B-AFE0-4D48E33F0D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Robo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7d4020d6e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7d4020d6e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63ba038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63ba038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63ba038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63ba038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63ba0387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63ba038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7d4020d6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7d4020d6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7d4020d6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7d4020d6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7d4020d6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7d4020d6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7d4020d6e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7d4020d6e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7d4020d6e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7d4020d6e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3846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Maral Jamali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Data Scientist at </a:t>
            </a:r>
            <a:r>
              <a:rPr lang="en-GB" sz="1800"/>
              <a:t>Guido </a:t>
            </a:r>
            <a:r>
              <a:rPr lang="en-GB" sz="1800"/>
              <a:t>Analytics</a:t>
            </a:r>
            <a:endParaRPr sz="1800"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0" y="-358350"/>
            <a:ext cx="8520600" cy="159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666666"/>
                </a:solidFill>
              </a:rPr>
              <a:t>CraditOne Proposed Project Framework 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2325" y="1391550"/>
            <a:ext cx="2456347" cy="23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00" y="1280350"/>
            <a:ext cx="2266464" cy="23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6850" y="1502750"/>
            <a:ext cx="3501198" cy="20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   Overview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33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Reviewing the project goal</a:t>
            </a:r>
            <a:br>
              <a:rPr lang="en-GB"/>
            </a:b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Collect and manage data 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Model Building &amp; </a:t>
            </a:r>
            <a:r>
              <a:rPr lang="en-GB"/>
              <a:t>Performance Evaluation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Known issues and limitations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Project Deliverables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800" y="0"/>
            <a:ext cx="59517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Goal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To understand customers’ behavior and identify </a:t>
            </a:r>
            <a:r>
              <a:rPr lang="en-GB"/>
              <a:t>characteristics</a:t>
            </a:r>
            <a:r>
              <a:rPr lang="en-GB"/>
              <a:t> of ‘high-risk’ customers. 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650" y="2159200"/>
            <a:ext cx="5623301" cy="298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 and Management 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183275" y="1120100"/>
            <a:ext cx="4276800" cy="3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Data</a:t>
            </a:r>
            <a:r>
              <a:rPr lang="en-GB"/>
              <a:t>: CreditOne Available Historical Data 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Data Quality</a:t>
            </a:r>
            <a:r>
              <a:rPr lang="en-GB"/>
              <a:t>: Good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/>
              <a:t>Expected Outcome</a:t>
            </a:r>
            <a:r>
              <a:rPr lang="en-GB"/>
              <a:t>: identifying  high-risk customers’ sex, age, income level, etc.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Predicting where default payment next month = 1 based on the existing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150" y="1120100"/>
            <a:ext cx="5289575" cy="40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Modeling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Classification algorithms like: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Random Forest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Decision Tree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SVM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Will apply these models on the available creditOne dataset and identify the most reliable one. Confidence level will be evaluated based on: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Kappa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Accuracy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Known Issues &amp; Limitations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1" name="Google Shape;91;p18"/>
          <p:cNvGraphicFramePr/>
          <p:nvPr/>
        </p:nvGraphicFramePr>
        <p:xfrm>
          <a:off x="453575" y="1419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{CC8BA1B3-E525-413B-AFE0-4D48E33F0D9E}</a:tableStyleId>
              </a:tblPr>
              <a:tblGrid>
                <a:gridCol w="3986075"/>
                <a:gridCol w="4026825"/>
              </a:tblGrid>
              <a:tr h="679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Issue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/>
                        <a:t>Our Solution 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679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Missing Values 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Requires further investigation. Either excluding the records from the analysis or using mean/average.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79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Dataset has 2 Header rows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Removing the first row and using the second row as the header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79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Unclear information in the dataset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Seeking </a:t>
                      </a:r>
                      <a:r>
                        <a:rPr lang="en-GB"/>
                        <a:t>clarification and asking for a high level dataset description from the stakeholders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355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 FrameWork </a:t>
            </a:r>
            <a:endParaRPr/>
          </a:p>
        </p:txBody>
      </p:sp>
      <p:sp>
        <p:nvSpPr>
          <p:cNvPr id="97" name="Google Shape;97;p19"/>
          <p:cNvSpPr/>
          <p:nvPr/>
        </p:nvSpPr>
        <p:spPr>
          <a:xfrm>
            <a:off x="3802943" y="1047450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Science Framework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9"/>
          <p:cNvSpPr/>
          <p:nvPr/>
        </p:nvSpPr>
        <p:spPr>
          <a:xfrm>
            <a:off x="3802947" y="1717939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Identify Project Goal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99" name="Google Shape;99;p19"/>
          <p:cNvSpPr/>
          <p:nvPr/>
        </p:nvSpPr>
        <p:spPr>
          <a:xfrm>
            <a:off x="1590150" y="2508165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Collection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5708663" y="2507875"/>
            <a:ext cx="16092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</a:t>
            </a: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Preparation</a:t>
            </a: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/feature selection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3802950" y="2507878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Exploration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02" name="Google Shape;102;p19"/>
          <p:cNvCxnSpPr>
            <a:stCxn id="98" idx="0"/>
            <a:endCxn id="97" idx="2"/>
          </p:cNvCxnSpPr>
          <p:nvPr/>
        </p:nvCxnSpPr>
        <p:spPr>
          <a:xfrm rot="-5400000">
            <a:off x="4458297" y="1603639"/>
            <a:ext cx="228000" cy="600"/>
          </a:xfrm>
          <a:prstGeom prst="bentConnector3">
            <a:avLst>
              <a:gd fmla="val 49998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19"/>
          <p:cNvCxnSpPr>
            <a:stCxn id="99" idx="0"/>
            <a:endCxn id="98" idx="2"/>
          </p:cNvCxnSpPr>
          <p:nvPr/>
        </p:nvCxnSpPr>
        <p:spPr>
          <a:xfrm rot="-5400000">
            <a:off x="3291750" y="1227915"/>
            <a:ext cx="347700" cy="2212800"/>
          </a:xfrm>
          <a:prstGeom prst="bentConnector3">
            <a:avLst>
              <a:gd fmla="val 5000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19"/>
          <p:cNvCxnSpPr>
            <a:stCxn id="100" idx="3"/>
            <a:endCxn id="105" idx="1"/>
          </p:cNvCxnSpPr>
          <p:nvPr/>
        </p:nvCxnSpPr>
        <p:spPr>
          <a:xfrm flipH="1">
            <a:off x="2057363" y="2729125"/>
            <a:ext cx="5260500" cy="1232400"/>
          </a:xfrm>
          <a:prstGeom prst="bentConnector5">
            <a:avLst>
              <a:gd fmla="val -4527" name="adj1"/>
              <a:gd fmla="val 50001" name="adj2"/>
              <a:gd fmla="val 104526" name="adj3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6" name="Google Shape;106;p19"/>
          <p:cNvCxnSpPr>
            <a:stCxn id="101" idx="3"/>
            <a:endCxn id="100" idx="1"/>
          </p:cNvCxnSpPr>
          <p:nvPr/>
        </p:nvCxnSpPr>
        <p:spPr>
          <a:xfrm>
            <a:off x="5341050" y="2729128"/>
            <a:ext cx="367500" cy="600"/>
          </a:xfrm>
          <a:prstGeom prst="bentConnector3">
            <a:avLst>
              <a:gd fmla="val 50015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9"/>
          <p:cNvSpPr/>
          <p:nvPr/>
        </p:nvSpPr>
        <p:spPr>
          <a:xfrm>
            <a:off x="2057400" y="37403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Modeling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19"/>
          <p:cNvSpPr/>
          <p:nvPr/>
        </p:nvSpPr>
        <p:spPr>
          <a:xfrm>
            <a:off x="3864100" y="37403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Evaluation &amp; Optimization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" name="Google Shape;108;p19"/>
          <p:cNvSpPr/>
          <p:nvPr/>
        </p:nvSpPr>
        <p:spPr>
          <a:xfrm>
            <a:off x="5963125" y="37403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Prediction   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Visualization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3864100" y="45961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Findings Presentations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0" name="Google Shape;110;p19"/>
          <p:cNvCxnSpPr>
            <a:stCxn id="105" idx="3"/>
            <a:endCxn id="107" idx="1"/>
          </p:cNvCxnSpPr>
          <p:nvPr/>
        </p:nvCxnSpPr>
        <p:spPr>
          <a:xfrm>
            <a:off x="3595500" y="3961553"/>
            <a:ext cx="268500" cy="600"/>
          </a:xfrm>
          <a:prstGeom prst="bentConnector3">
            <a:avLst>
              <a:gd fmla="val 50019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1" name="Google Shape;111;p19"/>
          <p:cNvCxnSpPr>
            <a:stCxn id="107" idx="3"/>
            <a:endCxn id="108" idx="1"/>
          </p:cNvCxnSpPr>
          <p:nvPr/>
        </p:nvCxnSpPr>
        <p:spPr>
          <a:xfrm>
            <a:off x="5402200" y="3961553"/>
            <a:ext cx="5610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2" name="Google Shape;112;p19"/>
          <p:cNvCxnSpPr>
            <a:stCxn id="108" idx="2"/>
            <a:endCxn id="109" idx="0"/>
          </p:cNvCxnSpPr>
          <p:nvPr/>
        </p:nvCxnSpPr>
        <p:spPr>
          <a:xfrm rot="5400000">
            <a:off x="5475925" y="3339953"/>
            <a:ext cx="413400" cy="20991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3" name="Google Shape;113;p19"/>
          <p:cNvCxnSpPr>
            <a:endCxn id="101" idx="1"/>
          </p:cNvCxnSpPr>
          <p:nvPr/>
        </p:nvCxnSpPr>
        <p:spPr>
          <a:xfrm>
            <a:off x="3128250" y="2727028"/>
            <a:ext cx="674700" cy="2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299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Deliverables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3050" y="1322525"/>
            <a:ext cx="5591325" cy="37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02000"/>
            <a:ext cx="3160559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/>
        </p:nvSpPr>
        <p:spPr>
          <a:xfrm>
            <a:off x="919450" y="917475"/>
            <a:ext cx="2228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Non-Technical Report</a:t>
            </a:r>
            <a:endParaRPr/>
          </a:p>
        </p:txBody>
      </p:sp>
      <p:sp>
        <p:nvSpPr>
          <p:cNvPr id="122" name="Google Shape;122;p20"/>
          <p:cNvSpPr txBox="1"/>
          <p:nvPr/>
        </p:nvSpPr>
        <p:spPr>
          <a:xfrm>
            <a:off x="5434275" y="967600"/>
            <a:ext cx="2887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1225" y="12"/>
            <a:ext cx="9912731" cy="5098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